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Economica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2704CE-0149-4623-99E3-835A74B7F720}">
  <a:tblStyle styleId="{362704CE-0149-4623-99E3-835A74B7F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589923-FB00-4E22-A6CF-91C1B290866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Economica-regular.fntdata"/><Relationship Id="rId43" Type="http://schemas.openxmlformats.org/officeDocument/2006/relationships/slide" Target="slides/slide37.xml"/><Relationship Id="rId46" Type="http://schemas.openxmlformats.org/officeDocument/2006/relationships/font" Target="fonts/Economica-italic.fntdata"/><Relationship Id="rId45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Economica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80d08e07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80d08e07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80d08e07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80d08e07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80d08e0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80d08e0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80d08e0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80d08e0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</a:t>
            </a:r>
            <a:r>
              <a:rPr lang="zh-CN"/>
              <a:t>ext, Ronald will use the following three steps to present our forcasting results &amp; making forecasting performance comparison between ETS &amp; ARIMA model that I just mentioned.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80d08e07b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80d08e07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e3cfb85c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e3cfb85c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74edb80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74edb80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74edb80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74edb80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74edb80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74edb80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74edb80c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74edb80c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80d08e07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80d08e07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74edb80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74edb80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74edb80c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74edb80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74edb80c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74edb80c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74edb80c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74edb80c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74edb80c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74edb80c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74edb80c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74edb80c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74edb80c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74edb80c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e3cfb85c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e3cfb85c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8147c550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8147c55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These are the results and limitations based on our projections. Next, Bruce will discuss how the findings are beneficial to real world issues.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80d08e07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80d08e07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80d08e07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80d08e07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147c55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147c55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8147c550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8147c550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82056811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82056811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8205681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8205681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8147c550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8147c550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8147c550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8147c550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e3cfb85c4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e3cfb85c4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e3cfb85c4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e3cfb85c4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e3cfb85c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e3cfb85c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8147c550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8147c550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80d08e07b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80d08e07b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e3cfb85c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e3cfb85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80d08e07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80d08e07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80d08e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80d08e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87088" y="71017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3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/ppt/slides/slide3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3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slide" Target="/ppt/slides/slide36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slide" Target="/ppt/slides/slide3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36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slide" Target="/ppt/slides/slide36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slide" Target="/ppt/slides/slide3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36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slide" Target="/ppt/slides/slide36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36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slide" Target="/ppt/slides/slide36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slide" Target="/ppt/slides/slide36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slide" Target="/ppt/slides/slide3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slide" Target="/ppt/slides/slide3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36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slide" Target="/ppt/slides/slide36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slide" Target="/ppt/slides/slide36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36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3.jpg"/><Relationship Id="rId5" Type="http://schemas.openxmlformats.org/officeDocument/2006/relationships/slide" Target="/ppt/slides/slide36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slide" Target="/ppt/slides/slide36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slide" Target="/ppt/slides/slide36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Relationship Id="rId5" Type="http://schemas.openxmlformats.org/officeDocument/2006/relationships/slide" Target="/ppt/slides/slide36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Relationship Id="rId4" Type="http://schemas.openxmlformats.org/officeDocument/2006/relationships/slide" Target="/ppt/slides/slide3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.xml"/><Relationship Id="rId4" Type="http://schemas.openxmlformats.org/officeDocument/2006/relationships/slide" Target="/ppt/slides/slide6.xml"/><Relationship Id="rId5" Type="http://schemas.openxmlformats.org/officeDocument/2006/relationships/slide" Target="/ppt/slides/slide14.xml"/><Relationship Id="rId6" Type="http://schemas.openxmlformats.org/officeDocument/2006/relationships/slide" Target="/ppt/slides/slide30.xml"/><Relationship Id="rId7" Type="http://schemas.openxmlformats.org/officeDocument/2006/relationships/slide" Target="/ppt/slides/slide1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slide" Target="/ppt/slides/slide3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slide" Target="/ppt/slides/slide3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slide" Target="/ppt/slides/slide3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slide" Target="/ppt/slides/slide3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slide" Target="/ppt/slides/slide3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3" y="0"/>
            <a:ext cx="9144000" cy="53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168900" y="1594300"/>
            <a:ext cx="8806200" cy="112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4059">
                <a:solidFill>
                  <a:schemeClr val="lt1"/>
                </a:solidFill>
                <a:highlight>
                  <a:schemeClr val="accent4"/>
                </a:highlight>
              </a:rPr>
              <a:t>Analyzing Global Ongoing Covid-19 Depression</a:t>
            </a:r>
            <a:endParaRPr b="1" sz="4059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CN" sz="2870">
                <a:solidFill>
                  <a:schemeClr val="lt1"/>
                </a:solidFill>
                <a:highlight>
                  <a:schemeClr val="accent4"/>
                </a:highlight>
              </a:rPr>
              <a:t>—</a:t>
            </a:r>
            <a:r>
              <a:rPr b="1" lang="zh-CN" sz="2870">
                <a:solidFill>
                  <a:schemeClr val="lt1"/>
                </a:solidFill>
                <a:highlight>
                  <a:schemeClr val="accent4"/>
                </a:highlight>
              </a:rPr>
              <a:t>Predicting Continued Claims in US Using Time Series</a:t>
            </a:r>
            <a:endParaRPr b="1" sz="2870"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955450" y="3677175"/>
            <a:ext cx="3233100" cy="82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700">
                <a:solidFill>
                  <a:schemeClr val="lt1"/>
                </a:solidFill>
                <a:highlight>
                  <a:schemeClr val="accent5"/>
                </a:highlight>
              </a:rPr>
              <a:t>By Iris Xv, Erica Zhang, Ronald Xie, &amp; Bruce Zhao</a:t>
            </a:r>
            <a:endParaRPr b="1" sz="2700">
              <a:solidFill>
                <a:schemeClr val="lt1"/>
              </a:solidFill>
              <a:highlight>
                <a:schemeClr val="accent5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ETS model -error, trend, seasonal</a:t>
            </a:r>
            <a:endParaRPr b="1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ETS(A,Ad,N): Damped trend method with additive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6" name="Google Shape;136;p22"/>
          <p:cNvGraphicFramePr/>
          <p:nvPr/>
        </p:nvGraphicFramePr>
        <p:xfrm>
          <a:off x="220013" y="18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{362704CE-0149-4623-99E3-835A74B7F720}</a:tableStyleId>
              </a:tblPr>
              <a:tblGrid>
                <a:gridCol w="1070725"/>
                <a:gridCol w="1070725"/>
                <a:gridCol w="1070725"/>
                <a:gridCol w="1070725"/>
                <a:gridCol w="1060350"/>
                <a:gridCol w="1081100"/>
                <a:gridCol w="1070725"/>
                <a:gridCol w="1070725"/>
              </a:tblGrid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RMSE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MPE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MASE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ACF1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2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A,N,N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-191.6324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316427.7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74363.43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-0.080990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1.532822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0.0577305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0.4174190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A,Ad,N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-118.2579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256812.8</a:t>
                      </a:r>
                      <a:r>
                        <a:rPr b="1"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 </a:t>
                      </a:r>
                      <a:endParaRPr b="1"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66621.9 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0.0261388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1.521314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0.0517206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-0.046348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M,N,N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-191.6324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316427.7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74363.43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-0.080990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1.532822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0.0577305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0.4174190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M,A,N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-48.86183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303250.2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84348.18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0.0545740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1.949534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0.0654820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-0.503074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M,M,N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-10427.61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327664.1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85306.44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-0.062987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1.886535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0.0662259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-0.427985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" name="Google Shape;137;p22"/>
          <p:cNvSpPr txBox="1"/>
          <p:nvPr/>
        </p:nvSpPr>
        <p:spPr>
          <a:xfrm>
            <a:off x="3200425" y="1527475"/>
            <a:ext cx="223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latin typeface="Economica"/>
                <a:ea typeface="Economica"/>
                <a:cs typeface="Economica"/>
                <a:sym typeface="Economica"/>
              </a:rPr>
              <a:t>2000-2022 training set</a:t>
            </a:r>
            <a:endParaRPr b="1" sz="16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ETS model -error, trend, seasonal</a:t>
            </a:r>
            <a:endParaRPr b="1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ETS(A,Ad,N): Damped trend method with additive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23"/>
          <p:cNvGraphicFramePr/>
          <p:nvPr/>
        </p:nvGraphicFramePr>
        <p:xfrm>
          <a:off x="220013" y="18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{362704CE-0149-4623-99E3-835A74B7F720}</a:tableStyleId>
              </a:tblPr>
              <a:tblGrid>
                <a:gridCol w="1070725"/>
                <a:gridCol w="1070725"/>
                <a:gridCol w="1070725"/>
                <a:gridCol w="1070725"/>
                <a:gridCol w="1060350"/>
                <a:gridCol w="1081100"/>
                <a:gridCol w="1070725"/>
                <a:gridCol w="1070725"/>
              </a:tblGrid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RMSE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MPE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MAPE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MASE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ACF1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2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A,N,N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2466.332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58279.62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40955.51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0.074641</a:t>
                      </a: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1.21427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0.0556077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-0.019109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A,Ad,N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646.8287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51408.94</a:t>
                      </a:r>
                      <a:r>
                        <a:rPr lang="zh-CN" sz="1500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36967.71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0.028416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1.122893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0.0501932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0.0171395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M,N,N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2640.577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58461.9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40985.07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0.0801749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1.209629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0.0556478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0.0617612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M,A,N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619.226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51701.5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36660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0.0319464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1.110526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0.0497754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0.0208734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48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M,M,N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 -427.5728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lt1"/>
                          </a:solidFill>
                          <a:highlight>
                            <a:schemeClr val="accent4"/>
                          </a:highlight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51631.57  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4"/>
                        </a:highlight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36538.94 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0.0059866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1.107856 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0.0496110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0.0207703</a:t>
                      </a:r>
                      <a:endParaRPr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6" name="Google Shape;146;p23"/>
          <p:cNvSpPr txBox="1"/>
          <p:nvPr/>
        </p:nvSpPr>
        <p:spPr>
          <a:xfrm>
            <a:off x="3200425" y="1527475"/>
            <a:ext cx="223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latin typeface="Economica"/>
                <a:ea typeface="Economica"/>
                <a:cs typeface="Economica"/>
                <a:sym typeface="Economica"/>
              </a:rPr>
              <a:t>2010-2022 training set</a:t>
            </a:r>
            <a:endParaRPr b="1"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354925"/>
            <a:ext cx="973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ARIMA Model- autoregressive integrated moving average</a:t>
            </a:r>
            <a:r>
              <a:rPr lang="zh-CN"/>
              <a:t> 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014613"/>
            <a:ext cx="8520600" cy="19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ARIMA(p,d,q):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p: the number of lag observations in the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d: the number of times that the raw observations are differenced.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q: the size of the moving average window.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67" y="3237150"/>
            <a:ext cx="4202382" cy="17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25" y="3213775"/>
            <a:ext cx="4029950" cy="17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219925" y="2696425"/>
            <a:ext cx="85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2400">
                <a:solidFill>
                  <a:schemeClr val="accent4"/>
                </a:solidFill>
                <a:latin typeface="Economica"/>
                <a:ea typeface="Economica"/>
                <a:cs typeface="Economica"/>
                <a:sym typeface="Economica"/>
              </a:rPr>
              <a:t>2000-2022  ARIMA(2,1,3)                                 2010-2022  ARIMA(3,1,2)</a:t>
            </a:r>
            <a:endParaRPr b="1" sz="2000">
              <a:solidFill>
                <a:schemeClr val="accent4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Forecasting Performance Comparison</a:t>
            </a:r>
            <a:endParaRPr b="1"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RMSE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AIC/BIC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Residual Analysis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09750" y="16123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/>
              <a:t>Results</a:t>
            </a:r>
            <a:endParaRPr b="1"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70" name="Google Shape;170;p26"/>
          <p:cNvSpPr txBox="1"/>
          <p:nvPr>
            <p:ph idx="2" type="body"/>
          </p:nvPr>
        </p:nvSpPr>
        <p:spPr>
          <a:xfrm>
            <a:off x="4897675" y="7799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latin typeface="Economica"/>
                <a:ea typeface="Economica"/>
                <a:cs typeface="Economica"/>
                <a:sym typeface="Economica"/>
              </a:rPr>
              <a:t>Ronald Xie</a:t>
            </a:r>
            <a:endParaRPr b="1" sz="4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260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Prediction Results for 2010-2022</a:t>
            </a:r>
            <a:endParaRPr b="1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75" y="961200"/>
            <a:ext cx="6604349" cy="38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186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Prediction Results for 2000-2022</a:t>
            </a:r>
            <a:endParaRPr b="1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50" y="1017725"/>
            <a:ext cx="6614024" cy="38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Comparing ETS Prediction Results</a:t>
            </a:r>
            <a:endParaRPr b="1"/>
          </a:p>
        </p:txBody>
      </p:sp>
      <p:graphicFrame>
        <p:nvGraphicFramePr>
          <p:cNvPr id="190" name="Google Shape;190;p29"/>
          <p:cNvGraphicFramePr/>
          <p:nvPr/>
        </p:nvGraphicFramePr>
        <p:xfrm>
          <a:off x="311725" y="114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{B5589923-FB00-4E22-A6CF-91C1B290866F}</a:tableStyleId>
              </a:tblPr>
              <a:tblGrid>
                <a:gridCol w="2047025"/>
                <a:gridCol w="1062575"/>
                <a:gridCol w="1100325"/>
                <a:gridCol w="1024825"/>
                <a:gridCol w="1062575"/>
                <a:gridCol w="1062575"/>
                <a:gridCol w="1062575"/>
              </a:tblGrid>
              <a:tr h="7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ETS(A,Ad,N) 2010-2022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1,448,535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1,454,663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1,459,564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1,463,486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1,466,623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1,469,133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1,471,140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1,472,747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1,474,032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1,475,060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1,475,882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1,476,540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76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ETS (A,Ad,N) 2000-2022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1,448,623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1,454,795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1,459,732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1,463,682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1,466,842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1,469,370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1,471,393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1,473,011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1,474,305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1,475,340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1,476,169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1,476,831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1" name="Google Shape;191;p29"/>
          <p:cNvSpPr/>
          <p:nvPr/>
        </p:nvSpPr>
        <p:spPr>
          <a:xfrm>
            <a:off x="282600" y="2571750"/>
            <a:ext cx="8422500" cy="39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260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ARIMA Prediction for 2010-2022: ARIMA(3,1,2)</a:t>
            </a:r>
            <a:endParaRPr b="1"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75" y="1017725"/>
            <a:ext cx="6586076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274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ARIMA Prediction for 2000-2022: ARIMA(2,1,3)</a:t>
            </a:r>
            <a:endParaRPr b="1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25" y="1017725"/>
            <a:ext cx="6677549" cy="38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09750" y="16123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/>
              <a:t>Introduction</a:t>
            </a:r>
            <a:endParaRPr b="1"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897675" y="7799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latin typeface="Economica"/>
                <a:ea typeface="Economica"/>
                <a:cs typeface="Economica"/>
                <a:sym typeface="Economica"/>
              </a:rPr>
              <a:t>Iris Xv</a:t>
            </a:r>
            <a:endParaRPr b="1" sz="4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Comparing ARIMA Prediction Results</a:t>
            </a:r>
            <a:endParaRPr b="1"/>
          </a:p>
        </p:txBody>
      </p:sp>
      <p:sp>
        <p:nvSpPr>
          <p:cNvPr id="212" name="Google Shape;212;p32"/>
          <p:cNvSpPr/>
          <p:nvPr/>
        </p:nvSpPr>
        <p:spPr>
          <a:xfrm>
            <a:off x="282600" y="2571750"/>
            <a:ext cx="8422500" cy="3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3" name="Google Shape;213;p32"/>
          <p:cNvGraphicFramePr/>
          <p:nvPr/>
        </p:nvGraphicFramePr>
        <p:xfrm>
          <a:off x="287413" y="10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{B5589923-FB00-4E22-A6CF-91C1B290866F}</a:tableStyleId>
              </a:tblPr>
              <a:tblGrid>
                <a:gridCol w="1629275"/>
                <a:gridCol w="1156650"/>
                <a:gridCol w="1156650"/>
                <a:gridCol w="1156650"/>
                <a:gridCol w="1156650"/>
                <a:gridCol w="1156650"/>
                <a:gridCol w="1156650"/>
              </a:tblGrid>
              <a:tr h="8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ARIMA(3,1,2) 10-22</a:t>
                      </a:r>
                      <a:endParaRPr sz="17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1,412,609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1,413,950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1,408,385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1,405,152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1,406,330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1,402,840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1,404,650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1,402,747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1,403,519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1,403,002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1,402,990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1,403,097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ARIMA(2,1,3) 00-22</a:t>
                      </a:r>
                      <a:endParaRPr sz="17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1,418,312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1,424,283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1,417,554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1,421,322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1,417,399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1,419,751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1,417,450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1,418,906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1,417,550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1,418,445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1,417,642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	1,418,191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Four Predictions in a Glance</a:t>
            </a:r>
            <a:endParaRPr b="1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00" y="1068400"/>
            <a:ext cx="751434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186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Compare Accuracy of Four Predictions</a:t>
            </a:r>
            <a:endParaRPr b="1"/>
          </a:p>
        </p:txBody>
      </p:sp>
      <p:graphicFrame>
        <p:nvGraphicFramePr>
          <p:cNvPr id="227" name="Google Shape;227;p34"/>
          <p:cNvGraphicFramePr/>
          <p:nvPr/>
        </p:nvGraphicFramePr>
        <p:xfrm>
          <a:off x="314325" y="1017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{B5589923-FB00-4E22-A6CF-91C1B290866F}</a:tableStyleId>
              </a:tblPr>
              <a:tblGrid>
                <a:gridCol w="885825"/>
                <a:gridCol w="6334125"/>
                <a:gridCol w="647700"/>
                <a:gridCol w="647700"/>
              </a:tblGrid>
              <a:tr h="44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                   	ME 	</a:t>
                      </a:r>
                      <a:r>
                        <a:rPr b="1" lang="zh-CN" sz="1200"/>
                        <a:t>RMSE</a:t>
                      </a:r>
                      <a:r>
                        <a:rPr lang="zh-CN" sz="1200"/>
                        <a:t>      MAE      	MPE  	MAPE  	MASE    	ACF1 Theil's 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AIC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BIC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ETS 00-22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Training set	-118.2579 </a:t>
                      </a:r>
                      <a:r>
                        <a:rPr b="1" lang="zh-CN" sz="1200"/>
                        <a:t>256812.8</a:t>
                      </a:r>
                      <a:r>
                        <a:rPr lang="zh-CN" sz="1200"/>
                        <a:t>  66621.9   0.02613889  1.521314 0.0517206 -0.04634853        NA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37688.23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37718.66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29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ETS 10-22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Training set -1410.439 </a:t>
                      </a:r>
                      <a:r>
                        <a:rPr b="1" lang="zh-CN" sz="1200"/>
                        <a:t>334910.9</a:t>
                      </a:r>
                      <a:r>
                        <a:rPr lang="zh-CN" sz="1200"/>
                        <a:t> 83526.69 0.01028601 1.675801 0.04559996 -0.04696425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20990.62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21017.54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29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ARIMA 00-22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Training set -195.7709 </a:t>
                      </a:r>
                      <a:r>
                        <a:rPr b="1" lang="zh-CN" sz="1200"/>
                        <a:t>235461.5</a:t>
                      </a:r>
                      <a:r>
                        <a:rPr lang="zh-CN" sz="1200"/>
                        <a:t> 70782.72 0.007095462 1.760376 0.9671071 -0.009392377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32499.26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32529.69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29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50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ARIMA 10-22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Training set -1902.72 </a:t>
                      </a:r>
                      <a:r>
                        <a:rPr b="1" lang="zh-CN" sz="1200"/>
                        <a:t>308808.8</a:t>
                      </a:r>
                      <a:r>
                        <a:rPr lang="zh-CN" sz="1200"/>
                        <a:t> 90036.61 -0.03986636 2.02907 0.9168299 -0.0228652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18460.3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/>
                        <a:t>18487.22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624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Ljung-Box test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data:  Residuals from ETS(A,Ad,N)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Q* = 256.41, df = 99, p-value = 6.661e-16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Model df: 5.   Total lags used: 104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875" y="1295437"/>
            <a:ext cx="4131425" cy="255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	Ljung-Box test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data:  Residuals from ETS(A,Ad,N)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Q* = 437.62, df = 99, p-value &lt; 2.2e-16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Model df: 5.   Total lags used: 104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300" y="1181789"/>
            <a:ext cx="4499299" cy="27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	Ljung-Box test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data:  Residuals from ARIMA(3,1,2)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Q* = 73.715, df = 99, p-value = 0.9731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Model df: 5.   Total lags used: 104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02" y="1508750"/>
            <a:ext cx="4227076" cy="26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Ljung-Box test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data:  Residuals from ARIMA(2,1,3)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Q* = 104.55, df = 99, p-value = 0.3321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Model df: 5.   Total lags used: 104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95" y="1281350"/>
            <a:ext cx="4177029" cy="25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</a:t>
            </a:r>
            <a:endParaRPr b="1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100"/>
              <a:t>10-22 models have better fits than 00-22 models (based on AIC)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 sz="2100"/>
              <a:t>ARIMA models fit better than ETS models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 sz="2100"/>
              <a:t>Residuals from ETS models still have correlations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194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 sz="2100"/>
              <a:t>Predictions suggest unemployment will be managed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Limitations</a:t>
            </a:r>
            <a:endParaRPr b="1"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AIC &amp; RMSE indicate different accuracy comparison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ARIMA used whole set as training set</a:t>
            </a:r>
            <a:endParaRPr sz="2100"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75" y="1939988"/>
            <a:ext cx="4173624" cy="11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209750" y="16123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/>
              <a:t>Discussion</a:t>
            </a:r>
            <a:endParaRPr b="1"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77" name="Google Shape;277;p41"/>
          <p:cNvSpPr txBox="1"/>
          <p:nvPr>
            <p:ph idx="2" type="body"/>
          </p:nvPr>
        </p:nvSpPr>
        <p:spPr>
          <a:xfrm>
            <a:off x="4897675" y="7799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200">
                <a:latin typeface="Economica"/>
                <a:ea typeface="Economica"/>
                <a:cs typeface="Economica"/>
                <a:sym typeface="Economica"/>
              </a:rPr>
              <a:t>Bruce Zhao</a:t>
            </a:r>
            <a:endParaRPr b="1"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Background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67275" y="1324200"/>
            <a:ext cx="4892700" cy="3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The wave of initial job losses during the coronavirus disease 2019 (COVID-19) pandemic has been massive.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During the start of the epidemic (April 2019), more than 20 million jobs were removed.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Unemployment soared in April to the highest level since the Great Depression of the 1930s.</a:t>
            </a:r>
            <a:r>
              <a:rPr lang="zh-CN"/>
              <a:t> 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350" y="315925"/>
            <a:ext cx="3638948" cy="24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350" y="2634475"/>
            <a:ext cx="3638950" cy="204340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28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Discussion</a:t>
            </a:r>
            <a:endParaRPr b="1"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828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858"/>
              <a:t>Effectiveness of Unemployment Benefits</a:t>
            </a:r>
            <a:endParaRPr sz="285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8"/>
          </a:p>
          <a:p>
            <a:pPr indent="-3828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 sz="2858"/>
              <a:t>Time Selection of Analyzing Unemployment Problems</a:t>
            </a:r>
            <a:endParaRPr sz="285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8"/>
          </a:p>
          <a:p>
            <a:pPr indent="-3828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 sz="2858"/>
              <a:t>Global Applications </a:t>
            </a:r>
            <a:endParaRPr sz="285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/>
              <a:t>Effectiveness of Unemployment Benefits</a:t>
            </a:r>
            <a:endParaRPr b="1"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32"/>
            <a:ext cx="3399121" cy="3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075" y="1225225"/>
            <a:ext cx="3647225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/>
          <p:nvPr/>
        </p:nvSpPr>
        <p:spPr>
          <a:xfrm>
            <a:off x="3955650" y="2563675"/>
            <a:ext cx="86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sz="3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92425" y="108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/>
              <a:t>Effectiveness of Unemployment Benefits</a:t>
            </a:r>
            <a:endParaRPr b="1"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650"/>
            <a:ext cx="9144002" cy="40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315925"/>
            <a:ext cx="8946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zh-CN" sz="3829"/>
              <a:t>Time Selection of Analyzing Unemployment Problems</a:t>
            </a:r>
            <a:endParaRPr b="1" sz="4080"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1175"/>
            <a:ext cx="3413301" cy="34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425" y="1201200"/>
            <a:ext cx="3711876" cy="3402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4045013" y="2491025"/>
            <a:ext cx="75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sz="3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315925"/>
            <a:ext cx="9144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zh-CN" sz="3821"/>
              <a:t>Time Selection of Analyzing Unemployment Problems</a:t>
            </a:r>
            <a:endParaRPr b="1" sz="3621"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32"/>
            <a:ext cx="4122000" cy="2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325" y="1225225"/>
            <a:ext cx="4103975" cy="25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876475" y="4059450"/>
            <a:ext cx="317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Open Sans"/>
                <a:ea typeface="Open Sans"/>
                <a:cs typeface="Open Sans"/>
                <a:sym typeface="Open Sans"/>
              </a:rPr>
              <a:t>Dot-com bubble (2000)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5384863" y="4059450"/>
            <a:ext cx="279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Open Sans"/>
                <a:ea typeface="Open Sans"/>
                <a:cs typeface="Open Sans"/>
                <a:sym typeface="Open Sans"/>
              </a:rPr>
              <a:t>Global Financial Crisis (2008)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900"/>
              <a:t>Global Applications</a:t>
            </a:r>
            <a:r>
              <a:rPr b="1" lang="zh-CN" sz="3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900"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6668676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7107100" y="4179025"/>
            <a:ext cx="137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Year 2019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Q &amp; A</a:t>
            </a:r>
            <a:endParaRPr b="1"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Introduction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Method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Result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u="sng">
                <a:solidFill>
                  <a:schemeClr val="accent5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Discussion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534433" y="4579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7"/>
              </a:rPr>
              <a:t>Title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</a:t>
            </a:r>
            <a:r>
              <a:rPr b="1" lang="zh-CN"/>
              <a:t>eference</a:t>
            </a:r>
            <a:endParaRPr b="1"/>
          </a:p>
        </p:txBody>
      </p:sp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33333"/>
                </a:solidFill>
              </a:rPr>
              <a:t>U.S. Employment and Training Administration, Continued Claims (Insured Unemployment) [CCSA], retrieved from FRED, Federal Reserve Bank of St. Louis; https://fred.stlouisfed.org/series/CCSA, August 25, 2022.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22222"/>
                </a:solidFill>
              </a:rPr>
              <a:t>Şahin, A., Tasci, M., &amp; Yan, J. (2020). The unemployment cost of COVID-19: How high and how long?. </a:t>
            </a:r>
            <a:r>
              <a:rPr i="1" lang="zh-CN" sz="1600">
                <a:solidFill>
                  <a:srgbClr val="222222"/>
                </a:solidFill>
              </a:rPr>
              <a:t>Economic commentary</a:t>
            </a:r>
            <a:r>
              <a:rPr lang="zh-CN" sz="1600">
                <a:solidFill>
                  <a:srgbClr val="222222"/>
                </a:solidFill>
              </a:rPr>
              <a:t>, (2020-09).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600">
                <a:solidFill>
                  <a:srgbClr val="222222"/>
                </a:solidFill>
              </a:rPr>
              <a:t>Petrosky-Nadeau, N., &amp; Valletta, R. G. (2020). An unemployment crisis after the onset of COVID-19. </a:t>
            </a:r>
            <a:r>
              <a:rPr i="1" lang="zh-CN" sz="1600">
                <a:solidFill>
                  <a:srgbClr val="222222"/>
                </a:solidFill>
              </a:rPr>
              <a:t>FRBSF Economic Letter</a:t>
            </a:r>
            <a:r>
              <a:rPr lang="zh-CN" sz="1600">
                <a:solidFill>
                  <a:srgbClr val="222222"/>
                </a:solidFill>
              </a:rPr>
              <a:t>, </a:t>
            </a:r>
            <a:r>
              <a:rPr i="1" lang="zh-CN" sz="1600">
                <a:solidFill>
                  <a:srgbClr val="222222"/>
                </a:solidFill>
              </a:rPr>
              <a:t>12</a:t>
            </a:r>
            <a:r>
              <a:rPr lang="zh-CN" sz="1600">
                <a:solidFill>
                  <a:srgbClr val="222222"/>
                </a:solidFill>
              </a:rPr>
              <a:t>, 1-5.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8534433" y="4579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3"/>
              </a:rPr>
              <a:t>Title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Motivation</a:t>
            </a:r>
            <a:r>
              <a:rPr lang="zh-CN"/>
              <a:t> 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059375"/>
            <a:ext cx="4845900" cy="4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305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Char char="●"/>
            </a:pPr>
            <a:r>
              <a:rPr lang="zh-CN" sz="1750">
                <a:latin typeface="Economica"/>
                <a:ea typeface="Economica"/>
                <a:cs typeface="Economica"/>
                <a:sym typeface="Economica"/>
              </a:rPr>
              <a:t>The U.S. labor market is now under tremendous stress as a result of the COVID-19 outbreak and subsequent mitigation measures.</a:t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-32305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Char char="●"/>
            </a:pPr>
            <a:r>
              <a:rPr lang="zh-CN" sz="1750">
                <a:latin typeface="Economica"/>
                <a:ea typeface="Economica"/>
                <a:cs typeface="Economica"/>
                <a:sym typeface="Economica"/>
              </a:rPr>
              <a:t>Forecasting future U.S. unemployment rates based on continued claim.Two separate time periods:  2000/01/01 to 2022/08/06; 2010/1/2 to 2022/08/06.</a:t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-32305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Char char="●"/>
            </a:pPr>
            <a:r>
              <a:rPr lang="zh-CN" sz="1750">
                <a:latin typeface="Economica"/>
                <a:ea typeface="Economica"/>
                <a:cs typeface="Economica"/>
                <a:sym typeface="Economica"/>
              </a:rPr>
              <a:t>Give the government more professional advice to solve the unemployment problem.</a:t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-32305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Economica"/>
              <a:buChar char="●"/>
            </a:pPr>
            <a:r>
              <a:rPr lang="zh-CN" sz="1750">
                <a:latin typeface="Economica"/>
                <a:ea typeface="Economica"/>
                <a:cs typeface="Economica"/>
                <a:sym typeface="Economica"/>
              </a:rPr>
              <a:t>U.S. unemployment Model as good case study when researching other economies(such as EU)</a:t>
            </a:r>
            <a:endParaRPr sz="175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625" y="2571745"/>
            <a:ext cx="3791200" cy="21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Sources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059375"/>
            <a:ext cx="48459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>
                <a:latin typeface="Economica"/>
                <a:ea typeface="Economica"/>
                <a:cs typeface="Economica"/>
                <a:sym typeface="Economica"/>
              </a:rPr>
              <a:t>Continued</a:t>
            </a:r>
            <a:r>
              <a:rPr b="1" lang="zh-CN">
                <a:latin typeface="Economica"/>
                <a:ea typeface="Economica"/>
                <a:cs typeface="Economica"/>
                <a:sym typeface="Economica"/>
              </a:rPr>
              <a:t> Claims</a:t>
            </a: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zh-CN">
                <a:solidFill>
                  <a:srgbClr val="202124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zh-CN">
                <a:solidFill>
                  <a:srgbClr val="201F1F"/>
                </a:solidFill>
                <a:latin typeface="Economica"/>
                <a:ea typeface="Economica"/>
                <a:cs typeface="Economica"/>
                <a:sym typeface="Economica"/>
              </a:rPr>
              <a:t>produced by the Bureau of Labor Statistics (BLS), is a count of the number of individuals who have lost their jobs and applied for unemployment benefits.</a:t>
            </a:r>
            <a:endParaRPr>
              <a:solidFill>
                <a:srgbClr val="201F1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201F1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>
              <a:solidFill>
                <a:srgbClr val="202124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Our data based on Unemployment Insurance Weekly Claims Report by U.S. Employment and Training Administration(ETA).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zh-CN">
                <a:latin typeface="Economica"/>
                <a:ea typeface="Economica"/>
                <a:cs typeface="Economica"/>
                <a:sym typeface="Economica"/>
              </a:rPr>
              <a:t>Benfits of Weekly data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625" y="2571745"/>
            <a:ext cx="3791200" cy="21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825" y="3866475"/>
            <a:ext cx="8667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5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09750" y="16123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500"/>
              <a:t>Method</a:t>
            </a:r>
            <a:endParaRPr b="1"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97675" y="7799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4200">
                <a:latin typeface="Economica"/>
                <a:ea typeface="Economica"/>
                <a:cs typeface="Economica"/>
                <a:sym typeface="Economica"/>
              </a:rPr>
              <a:t>Erica Zhang</a:t>
            </a:r>
            <a:endParaRPr b="1"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 selection </a:t>
            </a:r>
            <a:endParaRPr b="1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2000/1/1 </a:t>
            </a:r>
            <a:r>
              <a:rPr lang="zh-CN"/>
              <a:t>——2022/8/6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75" y="1474475"/>
            <a:ext cx="8894750" cy="33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 selection </a:t>
            </a:r>
            <a:endParaRPr b="1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2010/1/2</a:t>
            </a:r>
            <a:r>
              <a:rPr lang="zh-CN"/>
              <a:t>——2022/8/6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5" y="1500825"/>
            <a:ext cx="8918849" cy="32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4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Stationary</a:t>
            </a:r>
            <a:endParaRPr b="1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2000-2022                                                 2010-2022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4250"/>
            <a:ext cx="4381000" cy="26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010" y="1614250"/>
            <a:ext cx="4760214" cy="2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50" y="4205925"/>
            <a:ext cx="4017983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620" y="4153975"/>
            <a:ext cx="3811681" cy="8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624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action="ppaction://hlinksldjump" r:id="rId7"/>
              </a:rPr>
              <a:t>Q&amp;A</a:t>
            </a: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